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1"/>
    <p:sldMasterId id="2147483722" r:id="rId2"/>
    <p:sldMasterId id="2147483735" r:id="rId3"/>
    <p:sldMasterId id="2147483761" r:id="rId4"/>
    <p:sldMasterId id="2147483774" r:id="rId5"/>
    <p:sldMasterId id="2147483787" r:id="rId6"/>
    <p:sldMasterId id="2147483800" r:id="rId7"/>
    <p:sldMasterId id="2147483813" r:id="rId8"/>
    <p:sldMasterId id="2147483826" r:id="rId9"/>
    <p:sldMasterId id="2147483839" r:id="rId10"/>
  </p:sldMasterIdLst>
  <p:notesMasterIdLst>
    <p:notesMasterId r:id="rId41"/>
  </p:notesMasterIdLst>
  <p:sldIdLst>
    <p:sldId id="298" r:id="rId11"/>
    <p:sldId id="299" r:id="rId12"/>
    <p:sldId id="334" r:id="rId13"/>
    <p:sldId id="335" r:id="rId14"/>
    <p:sldId id="300" r:id="rId15"/>
    <p:sldId id="301" r:id="rId16"/>
    <p:sldId id="336" r:id="rId17"/>
    <p:sldId id="337" r:id="rId18"/>
    <p:sldId id="338" r:id="rId19"/>
    <p:sldId id="302" r:id="rId20"/>
    <p:sldId id="339" r:id="rId21"/>
    <p:sldId id="340" r:id="rId22"/>
    <p:sldId id="341" r:id="rId23"/>
    <p:sldId id="342" r:id="rId24"/>
    <p:sldId id="343" r:id="rId25"/>
    <p:sldId id="344" r:id="rId26"/>
    <p:sldId id="357" r:id="rId27"/>
    <p:sldId id="358" r:id="rId28"/>
    <p:sldId id="347" r:id="rId29"/>
    <p:sldId id="348" r:id="rId30"/>
    <p:sldId id="359" r:id="rId31"/>
    <p:sldId id="304" r:id="rId32"/>
    <p:sldId id="350" r:id="rId33"/>
    <p:sldId id="351" r:id="rId34"/>
    <p:sldId id="352" r:id="rId35"/>
    <p:sldId id="353" r:id="rId36"/>
    <p:sldId id="354" r:id="rId37"/>
    <p:sldId id="360" r:id="rId38"/>
    <p:sldId id="356" r:id="rId39"/>
    <p:sldId id="361" r:id="rId40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pr="smNativeData" xmlns="" dt="1504198011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7" autoAdjust="0"/>
    <p:restoredTop sz="94660"/>
  </p:normalViewPr>
  <p:slideViewPr>
    <p:cSldViewPr>
      <p:cViewPr varScale="1">
        <p:scale>
          <a:sx n="78" d="100"/>
          <a:sy n="78" d="100"/>
        </p:scale>
        <p:origin x="138" y="804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5D30-4F36-4234-B1CE-CF31AA541251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2E92-A53C-461E-A02D-B1D974DF3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90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645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603825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318628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77084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648195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799755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13512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444331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234845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97776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4156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528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510534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861416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760863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730262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554583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588825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296749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309382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848659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96257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61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116342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5355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72021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9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6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330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10164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3572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46566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0542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72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7785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65450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65438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19039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09609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93681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4318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77474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09533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8425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25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48201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3892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18715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68820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8795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09548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1578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18384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87253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6042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2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7894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4050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0657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0828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0607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11633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32748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382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35034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2024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59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58656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310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267252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7915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47610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61527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93645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26653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20597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1309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381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28540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6507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851463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640535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635637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72853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756649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261248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1963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7317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112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785490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755092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682567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9554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7005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078814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388755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02146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649374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67032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23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714507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727390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00053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611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263559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299819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589223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120660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766226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235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859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292531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21138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641556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943038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19857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128604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308142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61099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697221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642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25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824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936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285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5384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2215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666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1156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5020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-115887" y="1191648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«Безопасность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 при эксплуатации и ремонте оборудования электрических подстанций и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сетей»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</a:t>
            </a:r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«ЭЛЕКТРОСНАБЖЕНИЕ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ЭКСПЛУАТАЦИЯ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ЭЛЕКТРООБОРУДОВАНИЯ»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ПРИВАЛОВ 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buNone/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Введение в дисциплину.</a:t>
            </a: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Уроки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-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30 часов. (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15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</a:t>
            </a:r>
            <a:endParaRPr lang="ru-ru" sz="44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Лабораторные занятия - 42ч. (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11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</a:t>
            </a:r>
          </a:p>
          <a:p>
            <a:pPr marL="0" lvl="1" indent="0" algn="l"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Практические занятия - 18ч. (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9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</a:t>
            </a:r>
            <a:endParaRPr lang="ru-RU" sz="44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Самостоятельная работа - 10ч.</a:t>
            </a:r>
            <a:endParaRPr lang="ru-ru" sz="44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Контрольные точки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-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4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Отчетность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Экзамен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lvl="1">
              <a:buNone/>
              <a:defRPr lang="ru-ru"/>
            </a:pPr>
            <a:endParaRPr lang="ru-ru" sz="36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40349"/>
          <a:stretch/>
        </p:blipFill>
        <p:spPr>
          <a:xfrm>
            <a:off x="76200" y="1449751"/>
            <a:ext cx="9144000" cy="49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D/AP8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AAAAAA=="/>
              </a:ext>
            </a:extLst>
          </p:cNvSpPr>
          <p:nvPr/>
        </p:nvSpPr>
        <p:spPr>
          <a:xfrm>
            <a:off x="0" y="1180722"/>
            <a:ext cx="9144000" cy="5677278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Электроустановка (ЭУ)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- совокупность машин, аппаратов, линий электропередачи, оборудования предназначенных для: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4400" b="1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производства (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1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), преобразования (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2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), 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трансформации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(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3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), передачи (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4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), распределения электроэнергии (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5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) и 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преобразования ее в другие виды энергии 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(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6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).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4400" b="1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kumimoji="0" lang="ru-RU" sz="4000" b="1" i="0" u="none" strike="noStrike" kern="1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ea typeface="Times New Roman" pitchFamily="1" charset="-52"/>
              <a:cs typeface="Times New Roman" pitchFamily="1" charset="-52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	</a:t>
            </a:r>
            <a:endParaRPr kumimoji="0" lang="ru-RU" sz="4000" b="1" i="0" u="none" strike="noStrike" kern="1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3347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D/AP8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AAAAAA=="/>
              </a:ext>
            </a:extLst>
          </p:cNvSpPr>
          <p:nvPr/>
        </p:nvSpPr>
        <p:spPr>
          <a:xfrm>
            <a:off x="0" y="1180722"/>
            <a:ext cx="9144000" cy="5677278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.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4400" b="1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kumimoji="0" lang="ru-RU" sz="4000" b="1" i="0" u="none" strike="noStrike" kern="1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ea typeface="Times New Roman" pitchFamily="1" charset="-52"/>
              <a:cs typeface="Times New Roman" pitchFamily="1" charset="-52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	</a:t>
            </a:r>
            <a:endParaRPr kumimoji="0" lang="ru-RU" sz="4000" b="1" i="0" u="none" strike="noStrike" kern="1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5412" t="21618" r="4836"/>
          <a:stretch/>
        </p:blipFill>
        <p:spPr>
          <a:xfrm>
            <a:off x="0" y="1151227"/>
            <a:ext cx="9144000" cy="570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D/AP8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AAAAAA=="/>
              </a:ext>
            </a:extLst>
          </p:cNvSpPr>
          <p:nvPr/>
        </p:nvSpPr>
        <p:spPr>
          <a:xfrm>
            <a:off x="0" y="1180722"/>
            <a:ext cx="9144000" cy="5677278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000" b="1" i="0" u="none" strike="noStrike" kern="1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ea typeface="Times New Roman" pitchFamily="1" charset="-52"/>
              <a:cs typeface="Times New Roman" pitchFamily="1" charset="-52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4400" b="1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kumimoji="0" lang="ru-RU" sz="4000" b="1" i="0" u="none" strike="noStrike" kern="1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ea typeface="Times New Roman" pitchFamily="1" charset="-52"/>
              <a:cs typeface="Times New Roman" pitchFamily="1" charset="-52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	</a:t>
            </a:r>
            <a:endParaRPr kumimoji="0" lang="ru-RU" sz="4000" b="1" i="0" u="none" strike="noStrike" kern="1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</p:txBody>
      </p:sp>
      <p:sp>
        <p:nvSpPr>
          <p:cNvPr id="18" name="Rectangle 2"/>
          <p:cNvSpPr txBox="1">
            <a:spLocks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2o0V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AAAAAA=="/>
              </a:ext>
            </a:extLst>
          </p:cNvSpPr>
          <p:nvPr/>
        </p:nvSpPr>
        <p:spPr>
          <a:xfrm>
            <a:off x="0" y="1176064"/>
            <a:ext cx="9144000" cy="5681936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Электрооборудование (ЭО) -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оборудование для: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производства 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(1),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преобразования 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(2),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передачи 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(3), аккумулирования (4),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распределения 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(5)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или 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потребления электроэнергии (6)</a:t>
            </a:r>
            <a:r>
              <a:rPr kumimoji="0" lang="ru-RU" sz="44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.</a:t>
            </a:r>
            <a:endParaRPr kumimoji="0" lang="ru-RU" sz="4000" b="1" i="0" u="none" strike="noStrike" kern="1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15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D/AP8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AAAAAA=="/>
              </a:ext>
            </a:extLst>
          </p:cNvSpPr>
          <p:nvPr/>
        </p:nvSpPr>
        <p:spPr>
          <a:xfrm>
            <a:off x="0" y="1180722"/>
            <a:ext cx="9144000" cy="5677278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.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4400" b="1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kumimoji="0" lang="ru-RU" sz="4000" b="1" i="0" u="none" strike="noStrike" kern="1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ea typeface="Times New Roman" pitchFamily="1" charset="-52"/>
              <a:cs typeface="Times New Roman" pitchFamily="1" charset="-52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	</a:t>
            </a:r>
            <a:endParaRPr kumimoji="0" lang="ru-RU" sz="4000" b="1" i="0" u="none" strike="noStrike" kern="1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t="5457" r="819" b="14871"/>
          <a:stretch/>
        </p:blipFill>
        <p:spPr>
          <a:xfrm>
            <a:off x="12308" y="1174998"/>
            <a:ext cx="9131692" cy="5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kumimoji="0" lang="ru-ru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 Система электробезопасности.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СЭБ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- комплекс 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организационных и технических мероприятий, способов и средств для защиты работников от опасного действия 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электрического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тока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(дуги), ЭМП и статического электричества.</a:t>
            </a:r>
          </a:p>
          <a:p>
            <a:pPr marL="742950" marR="0" lvl="1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3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Организационные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мероприятия.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510" y="1894858"/>
            <a:ext cx="9256510" cy="492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Технические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мероприятия.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4" y="1894858"/>
            <a:ext cx="9129996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84" t="15944" r="7323" b="360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29041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1.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«Обеспечение 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безопасного производства плановых и аварийных работ в электрических установках и 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сетях»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422" t="22434" r="1746" b="3466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94370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Зануление.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" y="1933626"/>
            <a:ext cx="9137564" cy="49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Электротравматизм.</a:t>
            </a:r>
          </a:p>
          <a:p>
            <a:pPr lvl="1">
              <a:lnSpc>
                <a:spcPct val="140000"/>
              </a:lnSpc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Электротравматизм 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явление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характеризующиеся совокупностью 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местных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и 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общих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электротравм.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2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062" t="5667" r="5667" b="12527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7829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95" t="5535" r="2105" b="4617"/>
          <a:stretch/>
        </p:blipFill>
        <p:spPr>
          <a:xfrm>
            <a:off x="-3810" y="14262"/>
            <a:ext cx="9147810" cy="68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52241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664" t="5091" r="2548" b="56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01338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10" t="5163" r="4355" b="3967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39899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1" t="25228" r="3887" b="3425"/>
          <a:stretch/>
        </p:blipFill>
        <p:spPr>
          <a:xfrm>
            <a:off x="0" y="926"/>
            <a:ext cx="9144000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48149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88"/>
            <a:ext cx="9144793" cy="68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41422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Заключение.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Постоянный контроль за системой электробезопасности позволит избежать местных и общих электротравм, также гибели работников при 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эксплуатации 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электроустановок.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6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1.1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Общие требования безопасности при обслуживании электроустановок.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48893625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УРОК № 1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Система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электробезопасности.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+mn-ea"/>
                <a:cs typeface="Arial" pitchFamily="2" charset="-52"/>
              </a:rPr>
              <a:t>Электротравматизм.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24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indent="-609600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цели</a:t>
            </a: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Изучить классификацию и показатели травматизма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Изучить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характеристики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электротравматизма и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борьбу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с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ним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69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ru-ru" sz="4400" dirty="0" smtClean="0">
              <a:solidFill>
                <a:srgbClr val="FFFF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 algn="ctr">
              <a:lnSpc>
                <a:spcPct val="140000"/>
              </a:lnSpc>
              <a:buNone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вопросы</a:t>
            </a: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1.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Система электробезопасности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Электротравматизм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3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</a:t>
            </a:r>
            <a:r>
              <a:rPr kumimoji="0" lang="ru-ru" sz="4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4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Правила 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устройства 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электроустановок. 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7-е 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изд. 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М: НОРМАТИКА, 2020. 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464с. </a:t>
            </a:r>
          </a:p>
          <a:p>
            <a:pPr marL="0" lvl="1" indent="0" algn="l"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Правила 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технической эксплуатации электроустановок потребителей (ПТЭЭП). М: НОРМАТИКА, 2020. 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188с. 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32с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</a:p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9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l"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3.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Правила охраны труда при эксплуатации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электроустановок. М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НОРМАТИКА, 2020. -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238с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0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Основы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электробезопасности.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Ч.І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влияние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электрического тока и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ЭМП электроустановок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 человека: учебное пособие / Е.Е. Привалов.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Берлин-Медиа, 2016.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154с.  </a:t>
            </a:r>
          </a:p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3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58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l"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5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Основы электробезопасности.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Ч.ІІ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заземление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электроустановок: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учебное пособие / Е.Е. Привалов. - М.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Берлин-Медиа, 2016. - 156с. 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6.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Основы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электробезопасности. В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Ч.ІІІ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защита от напряжения прикосновения и шага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учебное пособие / Е.Е. Привалов.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Берлин-Медиа, 2016.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180с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13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443</Words>
  <Application>Microsoft Office PowerPoint</Application>
  <PresentationFormat>Экран (4:3)</PresentationFormat>
  <Paragraphs>100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30</vt:i4>
      </vt:variant>
    </vt:vector>
  </HeadingPairs>
  <TitlesOfParts>
    <vt:vector size="45" baseType="lpstr">
      <vt:lpstr>SimSun</vt:lpstr>
      <vt:lpstr>Arial</vt:lpstr>
      <vt:lpstr>Arial Black</vt:lpstr>
      <vt:lpstr>Calibri</vt:lpstr>
      <vt:lpstr>Times New Roman</vt:lpstr>
      <vt:lpstr>Оформление по умолчанию</vt:lpstr>
      <vt:lpstr>3_Presentation</vt:lpstr>
      <vt:lpstr>4_Presentation</vt:lpstr>
      <vt:lpstr>6_Presentation</vt:lpstr>
      <vt:lpstr>7_Presentation</vt:lpstr>
      <vt:lpstr>8_Presentation</vt:lpstr>
      <vt:lpstr>9_Presentation</vt:lpstr>
      <vt:lpstr>10_Presentation</vt:lpstr>
      <vt:lpstr>Presentation</vt:lpstr>
      <vt:lpstr>1_Presentation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Л1. Введение</dc:title>
  <dc:subject>Т1.Общие сведения</dc:subject>
  <dc:creator>Привалов Е.Е.</dc:creator>
  <cp:keywords>электробезопасность, электротравма</cp:keywords>
  <dc:description/>
  <cp:lastModifiedBy>Home</cp:lastModifiedBy>
  <cp:revision>48</cp:revision>
  <dcterms:created xsi:type="dcterms:W3CDTF">2003-11-18T14:40:54Z</dcterms:created>
  <dcterms:modified xsi:type="dcterms:W3CDTF">2020-08-06T18:19:05Z</dcterms:modified>
</cp:coreProperties>
</file>